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16" r:id="rId1"/>
    <p:sldMasterId id="2147483840" r:id="rId2"/>
    <p:sldMasterId id="2147483828" r:id="rId3"/>
  </p:sldMasterIdLst>
  <p:notesMasterIdLst>
    <p:notesMasterId r:id="rId17"/>
  </p:notesMasterIdLst>
  <p:sldIdLst>
    <p:sldId id="256" r:id="rId4"/>
    <p:sldId id="301" r:id="rId5"/>
    <p:sldId id="318" r:id="rId6"/>
    <p:sldId id="320" r:id="rId7"/>
    <p:sldId id="302" r:id="rId8"/>
    <p:sldId id="303" r:id="rId9"/>
    <p:sldId id="315" r:id="rId10"/>
    <p:sldId id="316" r:id="rId11"/>
    <p:sldId id="317" r:id="rId12"/>
    <p:sldId id="319" r:id="rId13"/>
    <p:sldId id="322" r:id="rId14"/>
    <p:sldId id="321" r:id="rId15"/>
    <p:sldId id="314" r:id="rId16"/>
  </p:sldIdLst>
  <p:sldSz cx="12192000" cy="6858000"/>
  <p:notesSz cx="7011988" cy="92979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Claussen" initials="MC" lastIdx="1" clrIdx="0">
    <p:extLst>
      <p:ext uri="{19B8F6BF-5375-455C-9EA6-DF929625EA0E}">
        <p15:presenceInfo xmlns:p15="http://schemas.microsoft.com/office/powerpoint/2012/main" userId="S::mclaussen@kitchell.com::bc6b8e03-c718-4a12-b92f-7b67b704a0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2" autoAdjust="0"/>
    <p:restoredTop sz="93060" autoAdjust="0"/>
  </p:normalViewPr>
  <p:slideViewPr>
    <p:cSldViewPr snapToGrid="0" snapToObjects="1">
      <p:cViewPr varScale="1">
        <p:scale>
          <a:sx n="120" d="100"/>
          <a:sy n="120" d="100"/>
        </p:scale>
        <p:origin x="84" y="324"/>
      </p:cViewPr>
      <p:guideLst/>
    </p:cSldViewPr>
  </p:slideViewPr>
  <p:outlineViewPr>
    <p:cViewPr>
      <p:scale>
        <a:sx n="33" d="100"/>
        <a:sy n="33" d="100"/>
      </p:scale>
      <p:origin x="0" y="-12432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Claussen" userId="S::mclaussen@kitchell.com::bc6b8e03-c718-4a12-b92f-7b67b704a02b" providerId="AD" clId="Web-{4207F248-CEBB-48C0-9010-463FC3493AC4}"/>
    <pc:docChg chg="modSld">
      <pc:chgData name="Mark Claussen" userId="S::mclaussen@kitchell.com::bc6b8e03-c718-4a12-b92f-7b67b704a02b" providerId="AD" clId="Web-{4207F248-CEBB-48C0-9010-463FC3493AC4}" dt="2023-05-17T13:37:29.307" v="35" actId="1076"/>
      <pc:docMkLst>
        <pc:docMk/>
      </pc:docMkLst>
      <pc:sldChg chg="delSp modSp">
        <pc:chgData name="Mark Claussen" userId="S::mclaussen@kitchell.com::bc6b8e03-c718-4a12-b92f-7b67b704a02b" providerId="AD" clId="Web-{4207F248-CEBB-48C0-9010-463FC3493AC4}" dt="2023-05-17T13:37:29.307" v="35" actId="1076"/>
        <pc:sldMkLst>
          <pc:docMk/>
          <pc:sldMk cId="3248367737" sldId="302"/>
        </pc:sldMkLst>
        <pc:spChg chg="mod">
          <ac:chgData name="Mark Claussen" userId="S::mclaussen@kitchell.com::bc6b8e03-c718-4a12-b92f-7b67b704a02b" providerId="AD" clId="Web-{4207F248-CEBB-48C0-9010-463FC3493AC4}" dt="2023-05-17T13:37:29.307" v="35" actId="1076"/>
          <ac:spMkLst>
            <pc:docMk/>
            <pc:sldMk cId="3248367737" sldId="302"/>
            <ac:spMk id="10" creationId="{DB903B40-9721-4509-B730-E984A835CFAD}"/>
          </ac:spMkLst>
        </pc:spChg>
        <pc:picChg chg="mod">
          <ac:chgData name="Mark Claussen" userId="S::mclaussen@kitchell.com::bc6b8e03-c718-4a12-b92f-7b67b704a02b" providerId="AD" clId="Web-{4207F248-CEBB-48C0-9010-463FC3493AC4}" dt="2023-05-17T13:37:05.759" v="33" actId="14100"/>
          <ac:picMkLst>
            <pc:docMk/>
            <pc:sldMk cId="3248367737" sldId="302"/>
            <ac:picMk id="13" creationId="{A2C3832D-E1EA-46DF-BFFE-3DCBB72D5820}"/>
          </ac:picMkLst>
        </pc:picChg>
        <pc:picChg chg="del">
          <ac:chgData name="Mark Claussen" userId="S::mclaussen@kitchell.com::bc6b8e03-c718-4a12-b92f-7b67b704a02b" providerId="AD" clId="Web-{4207F248-CEBB-48C0-9010-463FC3493AC4}" dt="2023-05-17T13:36:08.770" v="28"/>
          <ac:picMkLst>
            <pc:docMk/>
            <pc:sldMk cId="3248367737" sldId="302"/>
            <ac:picMk id="17" creationId="{53373E69-2F54-4589-A5D9-F85D9A219EA3}"/>
          </ac:picMkLst>
        </pc:picChg>
        <pc:picChg chg="mod">
          <ac:chgData name="Mark Claussen" userId="S::mclaussen@kitchell.com::bc6b8e03-c718-4a12-b92f-7b67b704a02b" providerId="AD" clId="Web-{4207F248-CEBB-48C0-9010-463FC3493AC4}" dt="2023-05-17T13:37:14.025" v="34" actId="1076"/>
          <ac:picMkLst>
            <pc:docMk/>
            <pc:sldMk cId="3248367737" sldId="302"/>
            <ac:picMk id="30" creationId="{C96F7241-6A76-4606-B8C8-6341CE17E0B4}"/>
          </ac:picMkLst>
        </pc:picChg>
      </pc:sldChg>
      <pc:sldChg chg="delSp modSp">
        <pc:chgData name="Mark Claussen" userId="S::mclaussen@kitchell.com::bc6b8e03-c718-4a12-b92f-7b67b704a02b" providerId="AD" clId="Web-{4207F248-CEBB-48C0-9010-463FC3493AC4}" dt="2023-05-17T13:32:41.426" v="23" actId="14100"/>
        <pc:sldMkLst>
          <pc:docMk/>
          <pc:sldMk cId="1423248518" sldId="316"/>
        </pc:sldMkLst>
        <pc:picChg chg="mod">
          <ac:chgData name="Mark Claussen" userId="S::mclaussen@kitchell.com::bc6b8e03-c718-4a12-b92f-7b67b704a02b" providerId="AD" clId="Web-{4207F248-CEBB-48C0-9010-463FC3493AC4}" dt="2023-05-17T13:32:41.426" v="23" actId="14100"/>
          <ac:picMkLst>
            <pc:docMk/>
            <pc:sldMk cId="1423248518" sldId="316"/>
            <ac:picMk id="3" creationId="{3B5495DA-3F47-67F8-3948-18D097C5AF80}"/>
          </ac:picMkLst>
        </pc:picChg>
        <pc:picChg chg="del">
          <ac:chgData name="Mark Claussen" userId="S::mclaussen@kitchell.com::bc6b8e03-c718-4a12-b92f-7b67b704a02b" providerId="AD" clId="Web-{4207F248-CEBB-48C0-9010-463FC3493AC4}" dt="2023-05-17T13:31:25.483" v="16"/>
          <ac:picMkLst>
            <pc:docMk/>
            <pc:sldMk cId="1423248518" sldId="316"/>
            <ac:picMk id="12" creationId="{A2CC2FC6-6BA0-4C35-9CF7-F02FC4D2507E}"/>
          </ac:picMkLst>
        </pc:picChg>
        <pc:picChg chg="mod">
          <ac:chgData name="Mark Claussen" userId="S::mclaussen@kitchell.com::bc6b8e03-c718-4a12-b92f-7b67b704a02b" providerId="AD" clId="Web-{4207F248-CEBB-48C0-9010-463FC3493AC4}" dt="2023-05-17T13:32:26.629" v="22" actId="14100"/>
          <ac:picMkLst>
            <pc:docMk/>
            <pc:sldMk cId="1423248518" sldId="316"/>
            <ac:picMk id="14" creationId="{95B8E9E6-5C3F-4946-B549-D62FBAF94CA0}"/>
          </ac:picMkLst>
        </pc:picChg>
      </pc:sldChg>
      <pc:sldChg chg="delSp modSp">
        <pc:chgData name="Mark Claussen" userId="S::mclaussen@kitchell.com::bc6b8e03-c718-4a12-b92f-7b67b704a02b" providerId="AD" clId="Web-{4207F248-CEBB-48C0-9010-463FC3493AC4}" dt="2023-05-17T13:31:08.310" v="15" actId="1076"/>
        <pc:sldMkLst>
          <pc:docMk/>
          <pc:sldMk cId="4063398937" sldId="317"/>
        </pc:sldMkLst>
        <pc:picChg chg="mod">
          <ac:chgData name="Mark Claussen" userId="S::mclaussen@kitchell.com::bc6b8e03-c718-4a12-b92f-7b67b704a02b" providerId="AD" clId="Web-{4207F248-CEBB-48C0-9010-463FC3493AC4}" dt="2023-05-17T13:31:08.310" v="15" actId="1076"/>
          <ac:picMkLst>
            <pc:docMk/>
            <pc:sldMk cId="4063398937" sldId="317"/>
            <ac:picMk id="12" creationId="{A2CC2FC6-6BA0-4C35-9CF7-F02FC4D2507E}"/>
          </ac:picMkLst>
        </pc:picChg>
        <pc:picChg chg="del mod">
          <ac:chgData name="Mark Claussen" userId="S::mclaussen@kitchell.com::bc6b8e03-c718-4a12-b92f-7b67b704a02b" providerId="AD" clId="Web-{4207F248-CEBB-48C0-9010-463FC3493AC4}" dt="2023-05-17T13:30:45.012" v="10"/>
          <ac:picMkLst>
            <pc:docMk/>
            <pc:sldMk cId="4063398937" sldId="317"/>
            <ac:picMk id="14" creationId="{95B8E9E6-5C3F-4946-B549-D62FBAF94CA0}"/>
          </ac:picMkLst>
        </pc:picChg>
        <pc:picChg chg="mod">
          <ac:chgData name="Mark Claussen" userId="S::mclaussen@kitchell.com::bc6b8e03-c718-4a12-b92f-7b67b704a02b" providerId="AD" clId="Web-{4207F248-CEBB-48C0-9010-463FC3493AC4}" dt="2023-05-17T13:31:05.857" v="14" actId="1076"/>
          <ac:picMkLst>
            <pc:docMk/>
            <pc:sldMk cId="4063398937" sldId="317"/>
            <ac:picMk id="18" creationId="{1698F535-822D-4212-B8BC-DCE8BC5F4BB5}"/>
          </ac:picMkLst>
        </pc:picChg>
      </pc:sldChg>
    </pc:docChg>
  </pc:docChgLst>
  <pc:docChgLst>
    <pc:chgData name="Mark Claussen" userId="S::mclaussen@kitchell.com::bc6b8e03-c718-4a12-b92f-7b67b704a02b" providerId="AD" clId="Web-{FB348826-AAAC-489D-A70E-8C362C801181}"/>
    <pc:docChg chg="modSld">
      <pc:chgData name="Mark Claussen" userId="S::mclaussen@kitchell.com::bc6b8e03-c718-4a12-b92f-7b67b704a02b" providerId="AD" clId="Web-{FB348826-AAAC-489D-A70E-8C362C801181}" dt="2023-05-17T16:47:32.586" v="0" actId="14100"/>
      <pc:docMkLst>
        <pc:docMk/>
      </pc:docMkLst>
      <pc:sldChg chg="modSp">
        <pc:chgData name="Mark Claussen" userId="S::mclaussen@kitchell.com::bc6b8e03-c718-4a12-b92f-7b67b704a02b" providerId="AD" clId="Web-{FB348826-AAAC-489D-A70E-8C362C801181}" dt="2023-05-17T16:47:32.586" v="0" actId="14100"/>
        <pc:sldMkLst>
          <pc:docMk/>
          <pc:sldMk cId="1423248518" sldId="316"/>
        </pc:sldMkLst>
        <pc:picChg chg="mod">
          <ac:chgData name="Mark Claussen" userId="S::mclaussen@kitchell.com::bc6b8e03-c718-4a12-b92f-7b67b704a02b" providerId="AD" clId="Web-{FB348826-AAAC-489D-A70E-8C362C801181}" dt="2023-05-17T16:47:32.586" v="0" actId="14100"/>
          <ac:picMkLst>
            <pc:docMk/>
            <pc:sldMk cId="1423248518" sldId="316"/>
            <ac:picMk id="14" creationId="{95B8E9E6-5C3F-4946-B549-D62FBAF94CA0}"/>
          </ac:picMkLst>
        </pc:picChg>
      </pc:sldChg>
    </pc:docChg>
  </pc:docChgLst>
  <pc:docChgLst>
    <pc:chgData name="Isaac Ruiz" userId="449f807b-ad27-4016-9c57-b6786fbd40f4" providerId="ADAL" clId="{07888FD9-FF60-407B-B279-44E043497500}"/>
    <pc:docChg chg="modSld">
      <pc:chgData name="Isaac Ruiz" userId="449f807b-ad27-4016-9c57-b6786fbd40f4" providerId="ADAL" clId="{07888FD9-FF60-407B-B279-44E043497500}" dt="2023-09-08T23:25:58.144" v="2" actId="20577"/>
      <pc:docMkLst>
        <pc:docMk/>
      </pc:docMkLst>
      <pc:sldChg chg="modSp mod">
        <pc:chgData name="Isaac Ruiz" userId="449f807b-ad27-4016-9c57-b6786fbd40f4" providerId="ADAL" clId="{07888FD9-FF60-407B-B279-44E043497500}" dt="2023-09-08T23:25:58.144" v="2" actId="20577"/>
        <pc:sldMkLst>
          <pc:docMk/>
          <pc:sldMk cId="278413947" sldId="256"/>
        </pc:sldMkLst>
        <pc:spChg chg="mod">
          <ac:chgData name="Isaac Ruiz" userId="449f807b-ad27-4016-9c57-b6786fbd40f4" providerId="ADAL" clId="{07888FD9-FF60-407B-B279-44E043497500}" dt="2023-09-08T23:25:58.144" v="2" actId="20577"/>
          <ac:spMkLst>
            <pc:docMk/>
            <pc:sldMk cId="278413947" sldId="256"/>
            <ac:spMk id="3" creationId="{8EB63AC0-046A-CE48-85A0-A899207ED51D}"/>
          </ac:spMkLst>
        </pc:spChg>
      </pc:sldChg>
    </pc:docChg>
  </pc:docChgLst>
  <pc:docChgLst>
    <pc:chgData name="Isaac Ruiz" userId="449f807b-ad27-4016-9c57-b6786fbd40f4" providerId="ADAL" clId="{581497A5-8974-45DE-98B1-56CC9E819AE5}"/>
    <pc:docChg chg="modSld">
      <pc:chgData name="Isaac Ruiz" userId="449f807b-ad27-4016-9c57-b6786fbd40f4" providerId="ADAL" clId="{581497A5-8974-45DE-98B1-56CC9E819AE5}" dt="2023-05-11T16:48:36.976" v="33" actId="1038"/>
      <pc:docMkLst>
        <pc:docMk/>
      </pc:docMkLst>
      <pc:sldChg chg="modSp mod">
        <pc:chgData name="Isaac Ruiz" userId="449f807b-ad27-4016-9c57-b6786fbd40f4" providerId="ADAL" clId="{581497A5-8974-45DE-98B1-56CC9E819AE5}" dt="2023-05-11T16:47:51.511" v="12" actId="1076"/>
        <pc:sldMkLst>
          <pc:docMk/>
          <pc:sldMk cId="278413947" sldId="256"/>
        </pc:sldMkLst>
        <pc:spChg chg="mod">
          <ac:chgData name="Isaac Ruiz" userId="449f807b-ad27-4016-9c57-b6786fbd40f4" providerId="ADAL" clId="{581497A5-8974-45DE-98B1-56CC9E819AE5}" dt="2023-05-11T16:47:51.511" v="12" actId="1076"/>
          <ac:spMkLst>
            <pc:docMk/>
            <pc:sldMk cId="278413947" sldId="256"/>
            <ac:spMk id="8" creationId="{F26E6F78-47B9-43AA-A159-3B01472B042C}"/>
          </ac:spMkLst>
        </pc:spChg>
      </pc:sldChg>
      <pc:sldChg chg="modSp mod">
        <pc:chgData name="Isaac Ruiz" userId="449f807b-ad27-4016-9c57-b6786fbd40f4" providerId="ADAL" clId="{581497A5-8974-45DE-98B1-56CC9E819AE5}" dt="2023-05-11T16:47:38.746" v="11" actId="20577"/>
        <pc:sldMkLst>
          <pc:docMk/>
          <pc:sldMk cId="3248367737" sldId="302"/>
        </pc:sldMkLst>
        <pc:spChg chg="mod">
          <ac:chgData name="Isaac Ruiz" userId="449f807b-ad27-4016-9c57-b6786fbd40f4" providerId="ADAL" clId="{581497A5-8974-45DE-98B1-56CC9E819AE5}" dt="2023-05-11T16:47:38.746" v="11" actId="20577"/>
          <ac:spMkLst>
            <pc:docMk/>
            <pc:sldMk cId="3248367737" sldId="302"/>
            <ac:spMk id="12" creationId="{907E2D71-8C2A-456B-A036-5120E736DE31}"/>
          </ac:spMkLst>
        </pc:spChg>
      </pc:sldChg>
      <pc:sldChg chg="modSp mod">
        <pc:chgData name="Isaac Ruiz" userId="449f807b-ad27-4016-9c57-b6786fbd40f4" providerId="ADAL" clId="{581497A5-8974-45DE-98B1-56CC9E819AE5}" dt="2023-05-11T16:48:36.976" v="33" actId="1038"/>
        <pc:sldMkLst>
          <pc:docMk/>
          <pc:sldMk cId="3242594514" sldId="314"/>
        </pc:sldMkLst>
        <pc:spChg chg="mod">
          <ac:chgData name="Isaac Ruiz" userId="449f807b-ad27-4016-9c57-b6786fbd40f4" providerId="ADAL" clId="{581497A5-8974-45DE-98B1-56CC9E819AE5}" dt="2023-05-11T16:48:36.976" v="33" actId="1038"/>
          <ac:spMkLst>
            <pc:docMk/>
            <pc:sldMk cId="3242594514" sldId="314"/>
            <ac:spMk id="10" creationId="{698DDB88-0E4E-4C8A-9DFC-BD90DD5F92DE}"/>
          </ac:spMkLst>
        </pc:spChg>
      </pc:sldChg>
      <pc:sldChg chg="modSp mod">
        <pc:chgData name="Isaac Ruiz" userId="449f807b-ad27-4016-9c57-b6786fbd40f4" providerId="ADAL" clId="{581497A5-8974-45DE-98B1-56CC9E819AE5}" dt="2023-05-11T16:48:10.234" v="22" actId="20577"/>
        <pc:sldMkLst>
          <pc:docMk/>
          <pc:sldMk cId="550133257" sldId="315"/>
        </pc:sldMkLst>
        <pc:spChg chg="mod">
          <ac:chgData name="Isaac Ruiz" userId="449f807b-ad27-4016-9c57-b6786fbd40f4" providerId="ADAL" clId="{581497A5-8974-45DE-98B1-56CC9E819AE5}" dt="2023-05-11T16:48:10.234" v="22" actId="20577"/>
          <ac:spMkLst>
            <pc:docMk/>
            <pc:sldMk cId="550133257" sldId="315"/>
            <ac:spMk id="19" creationId="{FC7DAA72-6917-4882-831A-F70F677E2FC4}"/>
          </ac:spMkLst>
        </pc:spChg>
      </pc:sldChg>
      <pc:sldChg chg="modSp mod">
        <pc:chgData name="Isaac Ruiz" userId="449f807b-ad27-4016-9c57-b6786fbd40f4" providerId="ADAL" clId="{581497A5-8974-45DE-98B1-56CC9E819AE5}" dt="2023-05-11T16:48:16.625" v="23" actId="20577"/>
        <pc:sldMkLst>
          <pc:docMk/>
          <pc:sldMk cId="1423248518" sldId="316"/>
        </pc:sldMkLst>
        <pc:spChg chg="mod">
          <ac:chgData name="Isaac Ruiz" userId="449f807b-ad27-4016-9c57-b6786fbd40f4" providerId="ADAL" clId="{581497A5-8974-45DE-98B1-56CC9E819AE5}" dt="2023-05-11T16:48:16.625" v="23" actId="20577"/>
          <ac:spMkLst>
            <pc:docMk/>
            <pc:sldMk cId="1423248518" sldId="316"/>
            <ac:spMk id="19" creationId="{FC7DAA72-6917-4882-831A-F70F677E2FC4}"/>
          </ac:spMkLst>
        </pc:spChg>
      </pc:sldChg>
      <pc:sldChg chg="modSp mod">
        <pc:chgData name="Isaac Ruiz" userId="449f807b-ad27-4016-9c57-b6786fbd40f4" providerId="ADAL" clId="{581497A5-8974-45DE-98B1-56CC9E819AE5}" dt="2023-05-11T16:48:25.245" v="24" actId="20577"/>
        <pc:sldMkLst>
          <pc:docMk/>
          <pc:sldMk cId="4063398937" sldId="317"/>
        </pc:sldMkLst>
        <pc:spChg chg="mod">
          <ac:chgData name="Isaac Ruiz" userId="449f807b-ad27-4016-9c57-b6786fbd40f4" providerId="ADAL" clId="{581497A5-8974-45DE-98B1-56CC9E819AE5}" dt="2023-05-11T16:48:25.245" v="24" actId="20577"/>
          <ac:spMkLst>
            <pc:docMk/>
            <pc:sldMk cId="4063398937" sldId="317"/>
            <ac:spMk id="19" creationId="{FC7DAA72-6917-4882-831A-F70F677E2FC4}"/>
          </ac:spMkLst>
        </pc:spChg>
      </pc:sldChg>
      <pc:sldChg chg="modSp mod">
        <pc:chgData name="Isaac Ruiz" userId="449f807b-ad27-4016-9c57-b6786fbd40f4" providerId="ADAL" clId="{581497A5-8974-45DE-98B1-56CC9E819AE5}" dt="2023-05-11T16:47:28.014" v="9" actId="1038"/>
        <pc:sldMkLst>
          <pc:docMk/>
          <pc:sldMk cId="3278700861" sldId="318"/>
        </pc:sldMkLst>
        <pc:spChg chg="mod">
          <ac:chgData name="Isaac Ruiz" userId="449f807b-ad27-4016-9c57-b6786fbd40f4" providerId="ADAL" clId="{581497A5-8974-45DE-98B1-56CC9E819AE5}" dt="2023-05-11T16:47:28.014" v="9" actId="1038"/>
          <ac:spMkLst>
            <pc:docMk/>
            <pc:sldMk cId="3278700861" sldId="318"/>
            <ac:spMk id="7" creationId="{6496E1E7-E2CF-4B8D-B3FA-50D02D0ECC80}"/>
          </ac:spMkLst>
        </pc:spChg>
      </pc:sldChg>
      <pc:sldChg chg="modSp mod">
        <pc:chgData name="Isaac Ruiz" userId="449f807b-ad27-4016-9c57-b6786fbd40f4" providerId="ADAL" clId="{581497A5-8974-45DE-98B1-56CC9E819AE5}" dt="2023-05-11T16:48:29.297" v="26" actId="20577"/>
        <pc:sldMkLst>
          <pc:docMk/>
          <pc:sldMk cId="493527931" sldId="319"/>
        </pc:sldMkLst>
        <pc:spChg chg="mod">
          <ac:chgData name="Isaac Ruiz" userId="449f807b-ad27-4016-9c57-b6786fbd40f4" providerId="ADAL" clId="{581497A5-8974-45DE-98B1-56CC9E819AE5}" dt="2023-05-11T16:48:29.297" v="26" actId="20577"/>
          <ac:spMkLst>
            <pc:docMk/>
            <pc:sldMk cId="493527931" sldId="319"/>
            <ac:spMk id="6" creationId="{238E7E9F-7916-42D8-88A1-C081C37A3DE5}"/>
          </ac:spMkLst>
        </pc:spChg>
      </pc:sldChg>
      <pc:sldChg chg="modSp mod">
        <pc:chgData name="Isaac Ruiz" userId="449f807b-ad27-4016-9c57-b6786fbd40f4" providerId="ADAL" clId="{581497A5-8974-45DE-98B1-56CC9E819AE5}" dt="2023-05-11T16:47:57.492" v="18" actId="1038"/>
        <pc:sldMkLst>
          <pc:docMk/>
          <pc:sldMk cId="554322351" sldId="320"/>
        </pc:sldMkLst>
        <pc:spChg chg="mod">
          <ac:chgData name="Isaac Ruiz" userId="449f807b-ad27-4016-9c57-b6786fbd40f4" providerId="ADAL" clId="{581497A5-8974-45DE-98B1-56CC9E819AE5}" dt="2023-05-11T16:47:57.492" v="18" actId="1038"/>
          <ac:spMkLst>
            <pc:docMk/>
            <pc:sldMk cId="554322351" sldId="320"/>
            <ac:spMk id="7" creationId="{6496E1E7-E2CF-4B8D-B3FA-50D02D0ECC80}"/>
          </ac:spMkLst>
        </pc:spChg>
      </pc:sldChg>
    </pc:docChg>
  </pc:docChgLst>
  <pc:docChgLst>
    <pc:chgData name="Mark Claussen" userId="S::mclaussen@kitchell.com::bc6b8e03-c718-4a12-b92f-7b67b704a02b" providerId="AD" clId="Web-{3AD4FE0B-15FB-41D2-999C-C585C9CC63E2}"/>
    <pc:docChg chg="modSld">
      <pc:chgData name="Mark Claussen" userId="S::mclaussen@kitchell.com::bc6b8e03-c718-4a12-b92f-7b67b704a02b" providerId="AD" clId="Web-{3AD4FE0B-15FB-41D2-999C-C585C9CC63E2}" dt="2023-05-17T16:45:55.363" v="1" actId="14100"/>
      <pc:docMkLst>
        <pc:docMk/>
      </pc:docMkLst>
      <pc:sldChg chg="modSp">
        <pc:chgData name="Mark Claussen" userId="S::mclaussen@kitchell.com::bc6b8e03-c718-4a12-b92f-7b67b704a02b" providerId="AD" clId="Web-{3AD4FE0B-15FB-41D2-999C-C585C9CC63E2}" dt="2023-05-17T16:39:47.106" v="0" actId="1076"/>
        <pc:sldMkLst>
          <pc:docMk/>
          <pc:sldMk cId="3248367737" sldId="302"/>
        </pc:sldMkLst>
        <pc:picChg chg="mod">
          <ac:chgData name="Mark Claussen" userId="S::mclaussen@kitchell.com::bc6b8e03-c718-4a12-b92f-7b67b704a02b" providerId="AD" clId="Web-{3AD4FE0B-15FB-41D2-999C-C585C9CC63E2}" dt="2023-05-17T16:39:47.106" v="0" actId="1076"/>
          <ac:picMkLst>
            <pc:docMk/>
            <pc:sldMk cId="3248367737" sldId="302"/>
            <ac:picMk id="13" creationId="{A2C3832D-E1EA-46DF-BFFE-3DCBB72D5820}"/>
          </ac:picMkLst>
        </pc:picChg>
      </pc:sldChg>
      <pc:sldChg chg="modSp">
        <pc:chgData name="Mark Claussen" userId="S::mclaussen@kitchell.com::bc6b8e03-c718-4a12-b92f-7b67b704a02b" providerId="AD" clId="Web-{3AD4FE0B-15FB-41D2-999C-C585C9CC63E2}" dt="2023-05-17T16:45:55.363" v="1" actId="14100"/>
        <pc:sldMkLst>
          <pc:docMk/>
          <pc:sldMk cId="1423248518" sldId="316"/>
        </pc:sldMkLst>
        <pc:picChg chg="mod">
          <ac:chgData name="Mark Claussen" userId="S::mclaussen@kitchell.com::bc6b8e03-c718-4a12-b92f-7b67b704a02b" providerId="AD" clId="Web-{3AD4FE0B-15FB-41D2-999C-C585C9CC63E2}" dt="2023-05-17T16:45:55.363" v="1" actId="14100"/>
          <ac:picMkLst>
            <pc:docMk/>
            <pc:sldMk cId="1423248518" sldId="316"/>
            <ac:picMk id="14" creationId="{95B8E9E6-5C3F-4946-B549-D62FBAF94CA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528" cy="466514"/>
          </a:xfrm>
          <a:prstGeom prst="rect">
            <a:avLst/>
          </a:prstGeom>
        </p:spPr>
        <p:txBody>
          <a:bodyPr vert="horz" lIns="93186" tIns="46594" rIns="93186" bIns="4659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838" y="0"/>
            <a:ext cx="3038528" cy="466514"/>
          </a:xfrm>
          <a:prstGeom prst="rect">
            <a:avLst/>
          </a:prstGeom>
        </p:spPr>
        <p:txBody>
          <a:bodyPr vert="horz" lIns="93186" tIns="46594" rIns="93186" bIns="46594" rtlCol="0"/>
          <a:lstStyle>
            <a:lvl1pPr algn="r">
              <a:defRPr sz="1200"/>
            </a:lvl1pPr>
          </a:lstStyle>
          <a:p>
            <a:fld id="{0B696BC6-813C-9347-B616-68ACC98600B2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6888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86" tIns="46594" rIns="93186" bIns="4659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199" y="4474656"/>
            <a:ext cx="5609590" cy="3661083"/>
          </a:xfrm>
          <a:prstGeom prst="rect">
            <a:avLst/>
          </a:prstGeom>
        </p:spPr>
        <p:txBody>
          <a:bodyPr vert="horz" lIns="93186" tIns="46594" rIns="93186" bIns="4659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476"/>
            <a:ext cx="3038528" cy="466513"/>
          </a:xfrm>
          <a:prstGeom prst="rect">
            <a:avLst/>
          </a:prstGeom>
        </p:spPr>
        <p:txBody>
          <a:bodyPr vert="horz" lIns="93186" tIns="46594" rIns="93186" bIns="4659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838" y="8831476"/>
            <a:ext cx="3038528" cy="466513"/>
          </a:xfrm>
          <a:prstGeom prst="rect">
            <a:avLst/>
          </a:prstGeom>
        </p:spPr>
        <p:txBody>
          <a:bodyPr vert="horz" lIns="93186" tIns="46594" rIns="93186" bIns="46594" rtlCol="0" anchor="b"/>
          <a:lstStyle>
            <a:lvl1pPr algn="r">
              <a:defRPr sz="1200"/>
            </a:lvl1pPr>
          </a:lstStyle>
          <a:p>
            <a:fld id="{9255E093-FBE9-884C-A523-396C7E120D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19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757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758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79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25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595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351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05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65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60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507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lineStackedColumnComboChart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Cashflow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Cashflow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La Mesa - Spring Valley School Facilities Master Plan Dashboard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Spending Gauge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Remaining Budget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Job to Date Costs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Current Budget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607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494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B5D14-C0FE-7C49-96B2-41C34E124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8203B5-721F-4440-8E48-9D6218646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5B3ED9-A65F-4C8B-A474-2D1B914EBF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2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23A1-CDB6-F648-957F-B2B2BAE1E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F60B2-65B4-9245-BE82-05A950264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5DD45B-72C9-4243-9174-4542A2CCECAC}"/>
              </a:ext>
            </a:extLst>
          </p:cNvPr>
          <p:cNvSpPr txBox="1"/>
          <p:nvPr userDrawn="1"/>
        </p:nvSpPr>
        <p:spPr>
          <a:xfrm>
            <a:off x="511839" y="6544876"/>
            <a:ext cx="4618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V Bond Program       Board Update November 2, 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EF7A81-0974-4D77-9AFD-B964B778C3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9925" y="6563926"/>
            <a:ext cx="89820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1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1416A-4642-6A4F-9793-AE52EA13A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3E314-F2DA-1048-B816-3A7371F3F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A807A3-0E58-4E5F-BA90-65A03F99C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5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0640-3984-F540-946B-47B045D5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37D57-1D2A-DE4F-8A62-67AC9DA45A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FC0CE-6EFE-094E-A171-6D5D45066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813DB2-52FB-D94C-A4CF-F28BF4CD07A3}"/>
              </a:ext>
            </a:extLst>
          </p:cNvPr>
          <p:cNvSpPr txBox="1"/>
          <p:nvPr userDrawn="1"/>
        </p:nvSpPr>
        <p:spPr>
          <a:xfrm>
            <a:off x="511839" y="6544876"/>
            <a:ext cx="4618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V Bond Program       Board Update November 2, 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BE0524-DC8F-44C8-9033-3886BED996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9925" y="6544876"/>
            <a:ext cx="89820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59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1BADE-52D5-5B43-8306-73E5CA557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5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BB241-24F5-C440-AA11-F04B11401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A83A6-4C3D-AC48-AC6E-149756D79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548584-4E07-934E-BC28-9E8E60A1A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CF5C6C-920C-EF41-92D2-E9990DCA02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571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06B70-ECBB-314B-9BFE-D0CDEFFB6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54DB0C-2E10-416F-BDC8-638B8D635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8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19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72F99-62EE-F84A-8AF4-DB3DC3703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80C42-B383-C044-B414-D4FBBEEB7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99536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69056-0CE5-2742-A6B7-D3E0DF31B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23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193B6-978E-D148-A75D-60A3BBD0E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37011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BF7ACA-B52B-094E-8624-FF3F5E04A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BF340-F333-AC40-928A-624A6155A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9519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BFD4B-2A9D-D240-8C10-EDCB8524C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77922E-E865-C54A-B746-7824A9907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5898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6638FC-BB75-3645-B785-A8818962E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AD330-9646-3142-B27B-0668C6C4C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646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EAC21-9B90-D24C-B8AC-09C49BEC7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1585C4-6E9E-6049-A935-6A92566B3F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8B1D4-98A2-2A4C-ACF8-107E33457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0FE38-EDB1-6843-AF9A-9C1667AC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E56E7-D261-7F4D-9493-F5BB19FE7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96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B4B7F-E9F7-244F-9E72-52B2B837C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2D992-15DC-B74E-86FD-A64A51C2D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43C86-249C-934E-80EA-B52A4A519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49B63-DB21-4B44-8CA0-143EED7DA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6BB89-694A-C24B-A8EE-6F7158257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28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3E87-9700-144A-9DAB-71967FAD0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DD301-782C-9848-9C4F-D01D101ED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8C459-9136-1E4E-948E-29CB86E4B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1949A-0840-2844-A286-B94E81CE5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AD5BE-7768-4345-8EF3-1101AAEC2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73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5AA32-7812-8246-8527-4E7B4C207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F1035-71E1-2344-B30D-D0805CCC0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6D1C8-6098-D548-91FD-6DF4F66641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0C8BDF-CD47-F944-8894-8517BCFF3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09DE9-8C5A-E448-A02C-8E6782EFE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516D5-D5E4-7D4B-906C-E18EE475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74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F264A-E33A-FE4D-9F6B-D78A8D56E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36503-5493-4642-8E20-6B1A51DAB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E5CDD-D487-D84B-A08C-AA2282DD2C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CB6EFD-5EF0-C240-AAF3-C3B7DF1872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B7E7A5-7399-C843-B290-290D32103F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F27F0E-374F-0446-BE27-F32BB3EA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EA989C-95FA-1A4F-B940-6B6F29FE2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0DE365-F700-A54F-BAE8-6C7756B64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1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8F81F-EDAB-D742-BF41-91E04407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A1031-CCCD-1149-AD28-967CA7D20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FB0330-BB91-C64B-8202-0A4C06002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B10A9-B02A-8749-B4C0-B92A9D427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92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5C5E71-2B3B-D14E-9852-D0FFA9038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97182D-5D3C-1E4A-8950-090F3E168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63D39-392A-6A49-8DBE-BE490BE3C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02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C06AF-0DAA-FA4E-A279-05794D2F8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3BA95-A12C-D048-8FC2-27C38B311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C52CA-870B-A142-96AD-AA0E3EDA6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FA683-8E2F-B94A-B95B-27E70B25C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3CC3F-DD96-B643-8D4E-3DECFF853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8AC4FB-7997-554A-BB23-4F007B78E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08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2332A-F4E8-C54B-B0D2-CF1680BC7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CE16C9-FB7D-5B41-8152-B1E912543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24814-4FED-984E-BDBC-9D0CA5C17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90FCE0-454F-BD4A-B592-B3698FB91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D7EF5-05B8-9D47-AC31-D53DD4026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E60C9-2C27-1E4E-B531-80353C685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31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3E853-507F-DD47-9EE0-28C6B2EC4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0831B2-39DD-9F41-95C8-B446957B6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14894-6951-A744-9312-661BFB3D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67FB-361E-F545-94E1-BD406EE5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E8030-7E68-074A-8DB0-DD01A22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06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E5DB2A-4FB2-7849-8C6F-AC8CDD6FAB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0EFB57-B18D-B748-8BE6-DE5418DCA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E5576-BAF9-C340-989F-29F6A01FB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8D1A9-0C59-B04F-9595-73D43764A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50DBD-C025-C14F-8FB4-D60484FA9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484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413DD-EDE9-FF4B-BE55-D53475835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752F10-066D-E54A-9D35-A6A8BBAFCE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30AB5-DC43-3549-B673-BD447B3C8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D40F5-DD41-C440-A02F-AD637F29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ECD46-8477-B241-8C46-2157AF629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983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313DF-DBBD-3B48-B6A7-A02E1F88D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A0425-EB3E-4A48-B4D8-A14762CCF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94C33-25EF-AD43-BBE1-E77C2293A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FA4C6-7701-F943-A9D0-90921687B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88C77-F6E1-3C4E-AB74-C1FFDC0B6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287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6CA1-B615-554F-BEF9-3D51A4ED2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98DE9-90A0-E543-A02D-37032368C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EA044-0ECE-6147-BB15-1303BC72C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EBC6B-02BB-034E-8BFB-7FB04A0CF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34875-A522-3748-B522-1422575E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14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BE0AB-A424-4244-83A5-1913A25D0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47789-F80A-4644-9638-1C722050D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4CAA5-418E-8647-B62A-9FC8EC0EB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065F2-6C4C-4447-BBEA-355033838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D21A84-63B0-884A-A67C-120FD07CB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043E6-3B11-8A42-8C75-ED862959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058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56F1-E363-FA48-8C6E-E7B069503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8C826-A6AB-BB4B-A0C0-FCA7EAD4C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6D73D-CF49-E04C-B280-F8E42DBE5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4367F7-61ED-A24D-BCAC-D98E0CC50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E1D676-A73C-0741-A2AB-F276A6348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E087B6-88B4-6A4A-A37F-A6B7255A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E34F70-A41F-5A45-B691-AE36E46D2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F75A73-2F88-8645-9684-5F303F3E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55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EEEDB-16FB-F340-978D-951C166E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C33D4E-0F9A-0F40-BBA4-328F6D6F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D26546-6634-8244-AFAE-0703BB99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F0BA9A-43F1-324A-9739-812866F8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95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4DF817-14FD-3445-81CC-9CB98D95A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61B8B-6B59-7240-B74B-E7E203E24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F513E-E9F8-C549-999D-DC0BBFC0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599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9E0D4-2543-5A44-9FEC-08BA0F7F2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0EDC4-E3A0-8249-B3CF-80E00D965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65021-7E94-C94B-A7FA-2DE914059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CBF63-3493-ED4A-B838-34602733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4D6DB-F394-8449-9656-7D1EA9A82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A2BE7-56CC-4F43-893A-3AB26E02E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705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4BCF5-D33D-1A40-9BA9-EE750EB0E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1A2A04-4764-CD42-B2C9-64FE8B4FA7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D2AA8-82E0-F041-A935-1CFC5EBD9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ED9E4-2665-3342-A204-4DD22E10F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9D712-DB8A-0142-809A-7C9633923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757DE3-154B-6A42-8184-56B86F0E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345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30289-38F9-A54F-8043-BE4F2C082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9850E0-4EDF-474E-8603-5EAFB6D4F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A72AD-F172-1D40-90B0-F7ECEEFC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7E4A1-B694-8540-9DA2-D2B97FCCB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803D0-4D2D-D743-8A7A-FC1BA24F1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56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D6E0B1-B5B8-3847-BE79-4CF754F0A8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5FE36D-31C0-1B4C-A0FC-5D8A10141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DD68A-C43D-0344-BC3E-6540BAA3D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D0D5C-3DA5-AA48-A31E-DEB69656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09D57-BCE1-CF4C-90E3-DD1ADB3C0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ED0758-72EE-AD40-9059-8EA5AF63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6" y="501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EEFF9-DCF9-E240-B414-EE3F6DB64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14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CC0020-F69D-5142-994A-4C06E20AB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CA5C6-3836-FA42-831C-E606F176D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7A36F-2F61-D44A-B30A-0B2C7E4D6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A6152-9E0A-FA4C-BC24-4329021EAC2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E6A2D-E1AD-EE45-A11E-D4589C8809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2032-69F0-DA42-9D94-FA4D71424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0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0CB1D3-5E90-334A-83E6-1AEAB905B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F2C31-F19E-5540-9E67-91FFCBC60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FB7A1-138E-6941-8212-C3B3B0966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6A6D3-6240-4B45-B2CE-BD11D85CB63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F365F-B79A-4341-B612-FF0BFFAC3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54BC8-D8AF-2045-AF24-AFD01566A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73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CF76C-6DD9-654F-A013-F064B4801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69564"/>
            <a:ext cx="9144000" cy="2387600"/>
          </a:xfrm>
        </p:spPr>
        <p:txBody>
          <a:bodyPr/>
          <a:lstStyle/>
          <a:p>
            <a:pPr algn="l"/>
            <a:r>
              <a:rPr lang="en-US" b="1" dirty="0">
                <a:cs typeface="Arial" panose="020B0604020202020204" pitchFamily="34" charset="0"/>
              </a:rPr>
              <a:t>Measure V </a:t>
            </a:r>
            <a:br>
              <a:rPr lang="en-US" b="1" dirty="0">
                <a:cs typeface="Arial" panose="020B0604020202020204" pitchFamily="34" charset="0"/>
              </a:rPr>
            </a:br>
            <a:r>
              <a:rPr lang="en-US" b="1" dirty="0">
                <a:cs typeface="Arial" panose="020B0604020202020204" pitchFamily="34" charset="0"/>
              </a:rPr>
              <a:t>Bond Program Update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B63AC0-046A-CE48-85A0-A899207ED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53784"/>
          </a:xfrm>
        </p:spPr>
        <p:txBody>
          <a:bodyPr/>
          <a:lstStyle/>
          <a:p>
            <a:pPr algn="l"/>
            <a:r>
              <a:rPr lang="en-US" dirty="0">
                <a:latin typeface="+mj-lt"/>
                <a:cs typeface="Arial" panose="020B0604020202020204" pitchFamily="34" charset="0"/>
              </a:rPr>
              <a:t>La Mesa – Spring Valley Schools</a:t>
            </a:r>
          </a:p>
          <a:p>
            <a:pPr algn="l"/>
            <a:r>
              <a:rPr lang="en-US" dirty="0">
                <a:latin typeface="+mj-lt"/>
                <a:cs typeface="Arial" panose="020B0604020202020204" pitchFamily="34" charset="0"/>
              </a:rPr>
              <a:t>Presentation to the Citizens’ Bond Oversight Committee</a:t>
            </a:r>
          </a:p>
          <a:p>
            <a:pPr algn="l"/>
            <a:r>
              <a:rPr lang="en-US" sz="2200">
                <a:latin typeface="+mj-lt"/>
                <a:cs typeface="Arial" panose="020B0604020202020204" pitchFamily="34" charset="0"/>
              </a:rPr>
              <a:t>May 17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2023			</a:t>
            </a:r>
          </a:p>
          <a:p>
            <a:pPr algn="l"/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CDB1FD-B6EF-064F-8BF6-3918461E8CE5}"/>
              </a:ext>
            </a:extLst>
          </p:cNvPr>
          <p:cNvSpPr txBox="1"/>
          <p:nvPr/>
        </p:nvSpPr>
        <p:spPr>
          <a:xfrm>
            <a:off x="1524000" y="5043140"/>
            <a:ext cx="50509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+mj-lt"/>
              </a:rPr>
              <a:t>Mark Claussen, Bond Program Manager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6E6F78-47B9-43AA-A159-3B01472B042C}"/>
              </a:ext>
            </a:extLst>
          </p:cNvPr>
          <p:cNvSpPr txBox="1"/>
          <p:nvPr/>
        </p:nvSpPr>
        <p:spPr>
          <a:xfrm>
            <a:off x="11633216" y="138499"/>
            <a:ext cx="6486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17B100-113A-46D3-8A0B-56DB6C9DE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3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Program Update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CF37E-DCF4-C943-AC79-38BE4B3810D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77950" y="2003425"/>
            <a:ext cx="10814050" cy="39322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r>
              <a:rPr lang="en-US" sz="3600" dirty="0"/>
              <a:t>Current Project Status</a:t>
            </a:r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r>
              <a:rPr lang="en-US" sz="3600" dirty="0"/>
              <a:t>Upcoming Activities	</a:t>
            </a:r>
            <a:endParaRPr lang="en-US" sz="2400" i="1" dirty="0"/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r>
              <a:rPr lang="en-US" sz="3600" dirty="0"/>
              <a:t>Financial Summary</a:t>
            </a:r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r>
              <a:rPr lang="en-US" sz="3600" dirty="0"/>
              <a:t>Schedule Summary</a:t>
            </a:r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endParaRPr lang="en-US" sz="2400" i="1" dirty="0"/>
          </a:p>
          <a:p>
            <a:pPr marL="0" indent="0"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  <a:buNone/>
            </a:pP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9C02D5-D652-4029-A42D-9B7102C43AE3}"/>
              </a:ext>
            </a:extLst>
          </p:cNvPr>
          <p:cNvSpPr txBox="1"/>
          <p:nvPr/>
        </p:nvSpPr>
        <p:spPr>
          <a:xfrm>
            <a:off x="-2146" y="656594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264A44-43E4-484E-8465-26B6DD898C34}"/>
              </a:ext>
            </a:extLst>
          </p:cNvPr>
          <p:cNvSpPr txBox="1"/>
          <p:nvPr/>
        </p:nvSpPr>
        <p:spPr>
          <a:xfrm>
            <a:off x="11853962" y="50800"/>
            <a:ext cx="3380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72354D-B2FE-4325-8C6B-5DA6ACAB7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5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Current Project Status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4089DB-F273-9A5A-1D4D-448D413EC365}"/>
              </a:ext>
            </a:extLst>
          </p:cNvPr>
          <p:cNvSpPr txBox="1">
            <a:spLocks/>
          </p:cNvSpPr>
          <p:nvPr/>
        </p:nvSpPr>
        <p:spPr>
          <a:xfrm>
            <a:off x="79513" y="1253330"/>
            <a:ext cx="12087911" cy="486917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b="1" dirty="0">
              <a:latin typeface="+mj-lt"/>
            </a:endParaRPr>
          </a:p>
          <a:p>
            <a:pPr marL="0" indent="0">
              <a:buNone/>
            </a:pPr>
            <a:endParaRPr lang="en-US" sz="3200" dirty="0">
              <a:latin typeface="+mj-lt"/>
            </a:endParaRPr>
          </a:p>
          <a:p>
            <a:pPr lvl="1"/>
            <a:r>
              <a:rPr lang="en-US" b="1" dirty="0"/>
              <a:t>Since Last Report March 15, 2022</a:t>
            </a:r>
          </a:p>
          <a:p>
            <a:pPr lvl="1"/>
            <a:endParaRPr lang="en-US" dirty="0"/>
          </a:p>
          <a:p>
            <a:pPr lvl="1" fontAlgn="base"/>
            <a:r>
              <a:rPr lang="en-US" dirty="0"/>
              <a:t>Continue Bundle A Entrance Improvements four Middle Schools</a:t>
            </a:r>
          </a:p>
          <a:p>
            <a:pPr marL="457200" lvl="1" indent="0" fontAlgn="base">
              <a:buNone/>
            </a:pPr>
            <a:endParaRPr lang="en-US" dirty="0"/>
          </a:p>
          <a:p>
            <a:pPr lvl="1" fontAlgn="base"/>
            <a:r>
              <a:rPr lang="en-US" dirty="0"/>
              <a:t>Received Bids for Bundle B work </a:t>
            </a:r>
          </a:p>
          <a:p>
            <a:pPr lvl="1" fontAlgn="base"/>
            <a:endParaRPr lang="en-US" dirty="0"/>
          </a:p>
          <a:p>
            <a:pPr lvl="1" fontAlgn="base"/>
            <a:r>
              <a:rPr lang="en-US" dirty="0"/>
              <a:t>Continue Design of Bundle C, D, and E School Site Improvements</a:t>
            </a:r>
          </a:p>
          <a:p>
            <a:pPr lvl="1" fontAlgn="base"/>
            <a:endParaRPr lang="en-US" dirty="0"/>
          </a:p>
          <a:p>
            <a:pPr lvl="1" fontAlgn="base"/>
            <a:r>
              <a:rPr lang="en-US" dirty="0"/>
              <a:t>Release RFQ for Lease Lease-Back (LLB) development teams Bundles D and E </a:t>
            </a:r>
          </a:p>
          <a:p>
            <a:pPr lvl="1" fontAlgn="base"/>
            <a:endParaRPr lang="en-US" dirty="0"/>
          </a:p>
          <a:p>
            <a:pPr lvl="1" fontAlgn="base"/>
            <a:r>
              <a:rPr lang="en-US" dirty="0"/>
              <a:t>Start drainage analysis STEAM fields</a:t>
            </a:r>
          </a:p>
          <a:p>
            <a:pPr lvl="1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4E605A-457C-4478-A7B2-3A0D69A5F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96E1E7-E2CF-4B8D-B3FA-50D02D0ECC80}"/>
              </a:ext>
            </a:extLst>
          </p:cNvPr>
          <p:cNvSpPr txBox="1"/>
          <p:nvPr/>
        </p:nvSpPr>
        <p:spPr>
          <a:xfrm>
            <a:off x="11815685" y="50800"/>
            <a:ext cx="4399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7EA46-82CB-4DDB-8445-F85389874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188B36-5455-4542-B260-6499AB1C72E5}"/>
              </a:ext>
            </a:extLst>
          </p:cNvPr>
          <p:cNvSpPr txBox="1"/>
          <p:nvPr/>
        </p:nvSpPr>
        <p:spPr>
          <a:xfrm>
            <a:off x="-2146" y="656594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 </a:t>
            </a:r>
          </a:p>
        </p:txBody>
      </p:sp>
    </p:spTree>
    <p:extLst>
      <p:ext uri="{BB962C8B-B14F-4D97-AF65-F5344CB8AC3E}">
        <p14:creationId xmlns:p14="http://schemas.microsoft.com/office/powerpoint/2010/main" val="3278700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Bundle B Bid Result Summary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4089DB-F273-9A5A-1D4D-448D413EC365}"/>
              </a:ext>
            </a:extLst>
          </p:cNvPr>
          <p:cNvSpPr txBox="1">
            <a:spLocks/>
          </p:cNvSpPr>
          <p:nvPr/>
        </p:nvSpPr>
        <p:spPr>
          <a:xfrm>
            <a:off x="79513" y="1253330"/>
            <a:ext cx="12087911" cy="486917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b="1" dirty="0">
              <a:latin typeface="+mj-lt"/>
            </a:endParaRPr>
          </a:p>
          <a:p>
            <a:r>
              <a:rPr lang="en-US" sz="3200" dirty="0"/>
              <a:t>Summer 2023 construction start</a:t>
            </a:r>
          </a:p>
          <a:p>
            <a:r>
              <a:rPr lang="en-US" sz="3200" dirty="0"/>
              <a:t>Amendment to LLB contract approved at May 9 Governing Board</a:t>
            </a:r>
          </a:p>
          <a:p>
            <a:endParaRPr lang="en-US" sz="3200" dirty="0"/>
          </a:p>
          <a:p>
            <a:pPr lvl="1"/>
            <a:r>
              <a:rPr lang="en-US" dirty="0"/>
              <a:t>Spring Valley Academy			$2,466,601</a:t>
            </a:r>
          </a:p>
          <a:p>
            <a:pPr lvl="1"/>
            <a:r>
              <a:rPr lang="en-US" dirty="0"/>
              <a:t>Casa de Oro 				$3,119,559</a:t>
            </a:r>
          </a:p>
          <a:p>
            <a:pPr lvl="1"/>
            <a:r>
              <a:rPr lang="en-US" dirty="0"/>
              <a:t>Highlands Elementary			$1,291,371</a:t>
            </a:r>
          </a:p>
          <a:p>
            <a:pPr lvl="1"/>
            <a:r>
              <a:rPr lang="en-US" dirty="0"/>
              <a:t>Loma Elementary			$   934,806</a:t>
            </a:r>
          </a:p>
          <a:p>
            <a:pPr lvl="1"/>
            <a:r>
              <a:rPr lang="en-US" dirty="0"/>
              <a:t>Murdock Elementary			$1,916,296	</a:t>
            </a:r>
          </a:p>
          <a:p>
            <a:pPr lvl="1"/>
            <a:r>
              <a:rPr lang="en-US" dirty="0"/>
              <a:t>Sweetwater Springs Elementary	</a:t>
            </a:r>
            <a:r>
              <a:rPr lang="en-US" u="sng" dirty="0"/>
              <a:t>$1,443,077</a:t>
            </a:r>
          </a:p>
          <a:p>
            <a:pPr lvl="1"/>
            <a:r>
              <a:rPr lang="en-US" dirty="0"/>
              <a:t>Construction Bid Results		$11,297,196</a:t>
            </a:r>
          </a:p>
          <a:p>
            <a:pPr lvl="1"/>
            <a:r>
              <a:rPr lang="en-US" dirty="0"/>
              <a:t>Construction Budget			$11,796,687		$499,491 under budget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4E605A-457C-4478-A7B2-3A0D69A5F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96E1E7-E2CF-4B8D-B3FA-50D02D0ECC80}"/>
              </a:ext>
            </a:extLst>
          </p:cNvPr>
          <p:cNvSpPr txBox="1"/>
          <p:nvPr/>
        </p:nvSpPr>
        <p:spPr>
          <a:xfrm>
            <a:off x="11799758" y="50800"/>
            <a:ext cx="4399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7EA46-82CB-4DDB-8445-F85389874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188B36-5455-4542-B260-6499AB1C72E5}"/>
              </a:ext>
            </a:extLst>
          </p:cNvPr>
          <p:cNvSpPr txBox="1"/>
          <p:nvPr/>
        </p:nvSpPr>
        <p:spPr>
          <a:xfrm>
            <a:off x="-2146" y="656594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 </a:t>
            </a:r>
          </a:p>
        </p:txBody>
      </p:sp>
    </p:spTree>
    <p:extLst>
      <p:ext uri="{BB962C8B-B14F-4D97-AF65-F5344CB8AC3E}">
        <p14:creationId xmlns:p14="http://schemas.microsoft.com/office/powerpoint/2010/main" val="554322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44303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LMACC Entrance Modernization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903B40-9721-4509-B730-E984A835CFAD}"/>
              </a:ext>
            </a:extLst>
          </p:cNvPr>
          <p:cNvSpPr txBox="1"/>
          <p:nvPr/>
        </p:nvSpPr>
        <p:spPr>
          <a:xfrm>
            <a:off x="728302" y="5998303"/>
            <a:ext cx="10722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Access Improvements, New Marquee, Landscaping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C3832D-E1EA-46DF-BFFE-3DCBB72D58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44258" y="1594114"/>
            <a:ext cx="3224981" cy="4303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7E2D71-8C2A-456B-A036-5120E736DE31}"/>
              </a:ext>
            </a:extLst>
          </p:cNvPr>
          <p:cNvSpPr txBox="1"/>
          <p:nvPr/>
        </p:nvSpPr>
        <p:spPr>
          <a:xfrm>
            <a:off x="11703245" y="88126"/>
            <a:ext cx="3380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DB0D9E-B03F-4A9F-8556-5E58E1D42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6932" y="6548029"/>
            <a:ext cx="3279932" cy="329213"/>
          </a:xfrm>
          <a:prstGeom prst="rect">
            <a:avLst/>
          </a:prstGeom>
        </p:spPr>
      </p:pic>
      <p:pic>
        <p:nvPicPr>
          <p:cNvPr id="30" name="Picture 29" descr="A picture containing sky, ground, outdoor, building&#10;&#10;Description automatically generated">
            <a:extLst>
              <a:ext uri="{FF2B5EF4-FFF2-40B4-BE49-F238E27FC236}">
                <a16:creationId xmlns:a16="http://schemas.microsoft.com/office/drawing/2014/main" id="{C96F7241-6A76-4606-B8C8-6341CE17E0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9469" y="1567954"/>
            <a:ext cx="6334606" cy="4215717"/>
          </a:xfrm>
          <a:prstGeom prst="rect">
            <a:avLst/>
          </a:prstGeom>
          <a:effectLst>
            <a:outerShdw blurRad="2540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B8F2C4A-F42A-4E8F-9566-23AB640BAC6F}"/>
              </a:ext>
            </a:extLst>
          </p:cNvPr>
          <p:cNvSpPr txBox="1"/>
          <p:nvPr/>
        </p:nvSpPr>
        <p:spPr>
          <a:xfrm>
            <a:off x="-2146" y="6575369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 </a:t>
            </a:r>
          </a:p>
        </p:txBody>
      </p:sp>
    </p:spTree>
    <p:extLst>
      <p:ext uri="{BB962C8B-B14F-4D97-AF65-F5344CB8AC3E}">
        <p14:creationId xmlns:p14="http://schemas.microsoft.com/office/powerpoint/2010/main" val="324836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502974" y="50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LMACC Entrance Modernization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2BF18E-41FE-4EF8-8024-9D92E8A894A6}"/>
              </a:ext>
            </a:extLst>
          </p:cNvPr>
          <p:cNvSpPr txBox="1"/>
          <p:nvPr/>
        </p:nvSpPr>
        <p:spPr>
          <a:xfrm>
            <a:off x="838200" y="5904975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Fencing, Graphic Panels, Paint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CC2FC6-6BA0-4C35-9CF7-F02FC4D2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2551" y="1804102"/>
            <a:ext cx="2868855" cy="3825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B8E9E6-5C3F-4946-B549-D62FBAF94C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39836" y="1970117"/>
            <a:ext cx="4445279" cy="3333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98F535-822D-4212-B8BC-DCE8BC5F4B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05356" y="1735897"/>
            <a:ext cx="2148444" cy="3809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C7DAA72-6917-4882-831A-F70F677E2FC4}"/>
              </a:ext>
            </a:extLst>
          </p:cNvPr>
          <p:cNvSpPr txBox="1"/>
          <p:nvPr/>
        </p:nvSpPr>
        <p:spPr>
          <a:xfrm>
            <a:off x="11665072" y="50957"/>
            <a:ext cx="3380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83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502974" y="50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STEAM Academy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2BF18E-41FE-4EF8-8024-9D92E8A894A6}"/>
              </a:ext>
            </a:extLst>
          </p:cNvPr>
          <p:cNvSpPr txBox="1"/>
          <p:nvPr/>
        </p:nvSpPr>
        <p:spPr>
          <a:xfrm>
            <a:off x="405928" y="5983424"/>
            <a:ext cx="1092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Access Improvements, New Marquee, Fencing, Landscaping, Graphic Panels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CC2FC6-6BA0-4C35-9CF7-F02FC4D2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5928" y="1819857"/>
            <a:ext cx="2953823" cy="3938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B8E9E6-5C3F-4946-B549-D62FBAF94C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80414" y="1860359"/>
            <a:ext cx="2249965" cy="3966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98F535-822D-4212-B8BC-DCE8BC5F4B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625893" y="1819857"/>
            <a:ext cx="5288379" cy="3966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C7DAA72-6917-4882-831A-F70F677E2FC4}"/>
              </a:ext>
            </a:extLst>
          </p:cNvPr>
          <p:cNvSpPr txBox="1"/>
          <p:nvPr/>
        </p:nvSpPr>
        <p:spPr>
          <a:xfrm>
            <a:off x="11829387" y="50957"/>
            <a:ext cx="3380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33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318491" y="509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Parkway Sports and Health Science Academy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2BF18E-41FE-4EF8-8024-9D92E8A894A6}"/>
              </a:ext>
            </a:extLst>
          </p:cNvPr>
          <p:cNvSpPr txBox="1"/>
          <p:nvPr/>
        </p:nvSpPr>
        <p:spPr>
          <a:xfrm>
            <a:off x="261212" y="5873947"/>
            <a:ext cx="1112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Marquee, Landscaping, Graphic Panels, Painting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 </a:t>
            </a:r>
          </a:p>
        </p:txBody>
      </p:sp>
      <p:pic>
        <p:nvPicPr>
          <p:cNvPr id="14" name="Picture 13" descr="A picture containing tree, sky, outdoor, grass&#10;&#10;Description automatically generated">
            <a:extLst>
              <a:ext uri="{FF2B5EF4-FFF2-40B4-BE49-F238E27FC236}">
                <a16:creationId xmlns:a16="http://schemas.microsoft.com/office/drawing/2014/main" id="{95B8E9E6-5C3F-4946-B549-D62FBAF94C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8436" y="1709781"/>
            <a:ext cx="7707967" cy="4004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C7DAA72-6917-4882-831A-F70F677E2FC4}"/>
              </a:ext>
            </a:extLst>
          </p:cNvPr>
          <p:cNvSpPr txBox="1"/>
          <p:nvPr/>
        </p:nvSpPr>
        <p:spPr>
          <a:xfrm>
            <a:off x="11665072" y="50957"/>
            <a:ext cx="3380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5495DA-3F47-67F8-3948-18D097C5A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6740" y="1683281"/>
            <a:ext cx="2286802" cy="408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48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318491" y="509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Spring Valley Academy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2BF18E-41FE-4EF8-8024-9D92E8A894A6}"/>
              </a:ext>
            </a:extLst>
          </p:cNvPr>
          <p:cNvSpPr txBox="1"/>
          <p:nvPr/>
        </p:nvSpPr>
        <p:spPr>
          <a:xfrm>
            <a:off x="311085" y="5659407"/>
            <a:ext cx="1102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Marquee, Landscaping, Window Graphics, Paint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CC2FC6-6BA0-4C35-9CF7-F02FC4D2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5850" y="1968388"/>
            <a:ext cx="5039209" cy="3443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A picture containing outdoor, tree, grass, building&#10;&#10;Description automatically generated">
            <a:extLst>
              <a:ext uri="{FF2B5EF4-FFF2-40B4-BE49-F238E27FC236}">
                <a16:creationId xmlns:a16="http://schemas.microsoft.com/office/drawing/2014/main" id="{1698F535-822D-4212-B8BC-DCE8BC5F4B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695734" y="1965709"/>
            <a:ext cx="5339678" cy="3577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C7DAA72-6917-4882-831A-F70F677E2FC4}"/>
              </a:ext>
            </a:extLst>
          </p:cNvPr>
          <p:cNvSpPr txBox="1"/>
          <p:nvPr/>
        </p:nvSpPr>
        <p:spPr>
          <a:xfrm>
            <a:off x="11665072" y="50957"/>
            <a:ext cx="3380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98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Upcoming Activities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2AA40BD-D566-7991-9CF0-AE7C37653EBF}"/>
              </a:ext>
            </a:extLst>
          </p:cNvPr>
          <p:cNvSpPr txBox="1">
            <a:spLocks/>
          </p:cNvSpPr>
          <p:nvPr/>
        </p:nvSpPr>
        <p:spPr>
          <a:xfrm>
            <a:off x="510540" y="1361008"/>
            <a:ext cx="11170920" cy="4897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US" b="1" dirty="0"/>
          </a:p>
          <a:p>
            <a:pPr marL="457200" lvl="1" indent="0" fontAlgn="base">
              <a:buNone/>
            </a:pPr>
            <a:endParaRPr lang="en-US" dirty="0"/>
          </a:p>
          <a:p>
            <a:pPr lvl="1" fontAlgn="base"/>
            <a:r>
              <a:rPr lang="en-US" dirty="0"/>
              <a:t>Start Bundle B construction, 7 School Site Improvements </a:t>
            </a:r>
          </a:p>
          <a:p>
            <a:pPr lvl="1" fontAlgn="base"/>
            <a:endParaRPr lang="en-US" dirty="0"/>
          </a:p>
          <a:p>
            <a:pPr lvl="1" fontAlgn="base"/>
            <a:r>
              <a:rPr lang="en-US" dirty="0"/>
              <a:t>Continue Design of Bundle C, D, and E School Site Improvements</a:t>
            </a:r>
          </a:p>
          <a:p>
            <a:pPr marL="457200" lvl="1" indent="0" fontAlgn="base">
              <a:buNone/>
            </a:pPr>
            <a:endParaRPr lang="en-US" dirty="0"/>
          </a:p>
          <a:p>
            <a:pPr lvl="1" fontAlgn="base"/>
            <a:r>
              <a:rPr lang="en-US" dirty="0"/>
              <a:t>Select LLB contractor Bundles D &amp; E </a:t>
            </a:r>
          </a:p>
          <a:p>
            <a:pPr marL="457200" lvl="1" indent="0" fontAlgn="base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23D390-140D-408E-92DC-95A294DAA97C}"/>
              </a:ext>
            </a:extLst>
          </p:cNvPr>
          <p:cNvSpPr txBox="1"/>
          <p:nvPr/>
        </p:nvSpPr>
        <p:spPr>
          <a:xfrm>
            <a:off x="0" y="65623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E7E9F-7916-42D8-88A1-C081C37A3DE5}"/>
              </a:ext>
            </a:extLst>
          </p:cNvPr>
          <p:cNvSpPr txBox="1"/>
          <p:nvPr/>
        </p:nvSpPr>
        <p:spPr>
          <a:xfrm>
            <a:off x="11681460" y="108912"/>
            <a:ext cx="4507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1099FE-946B-4E61-A7D5-16D544DE7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2044" y="6546490"/>
            <a:ext cx="3279932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527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9C2940-397D-0344-CFAB-7651668B84C5}"/>
              </a:ext>
            </a:extLst>
          </p:cNvPr>
          <p:cNvSpPr txBox="1">
            <a:spLocks/>
          </p:cNvSpPr>
          <p:nvPr/>
        </p:nvSpPr>
        <p:spPr>
          <a:xfrm>
            <a:off x="849086" y="501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 baseline="0" dirty="0">
                <a:latin typeface="+mj-lt"/>
                <a:ea typeface="+mj-ea"/>
                <a:cs typeface="+mj-cs"/>
              </a:rPr>
              <a:t>Current Program Financial Summary</a:t>
            </a:r>
          </a:p>
        </p:txBody>
      </p:sp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 Finanacials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4E71D5-CC0E-4B6F-ADC9-34E2EC473388}"/>
              </a:ext>
            </a:extLst>
          </p:cNvPr>
          <p:cNvSpPr txBox="1"/>
          <p:nvPr/>
        </p:nvSpPr>
        <p:spPr>
          <a:xfrm>
            <a:off x="11665072" y="50957"/>
            <a:ext cx="4281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A7D135-67A4-451E-BDB2-4469667DFF16}"/>
              </a:ext>
            </a:extLst>
          </p:cNvPr>
          <p:cNvSpPr txBox="1"/>
          <p:nvPr/>
        </p:nvSpPr>
        <p:spPr>
          <a:xfrm>
            <a:off x="0" y="6617618"/>
            <a:ext cx="6279777" cy="276999"/>
          </a:xfrm>
          <a:prstGeom prst="rect">
            <a:avLst/>
          </a:prstGeom>
          <a:solidFill>
            <a:srgbClr val="3D75AE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BE6ECD-7501-4BC6-9442-E8A9833A8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4951" y="6557371"/>
            <a:ext cx="3279932" cy="32921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5457C26-20FF-48F0-B4D7-BACC16A0A613}"/>
              </a:ext>
            </a:extLst>
          </p:cNvPr>
          <p:cNvGraphicFramePr>
            <a:graphicFrameLocks noGrp="1"/>
          </p:cNvGraphicFramePr>
          <p:nvPr/>
        </p:nvGraphicFramePr>
        <p:xfrm>
          <a:off x="473075" y="1536158"/>
          <a:ext cx="10754018" cy="4705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2695">
                  <a:extLst>
                    <a:ext uri="{9D8B030D-6E8A-4147-A177-3AD203B41FA5}">
                      <a16:colId xmlns:a16="http://schemas.microsoft.com/office/drawing/2014/main" val="3225419006"/>
                    </a:ext>
                  </a:extLst>
                </a:gridCol>
                <a:gridCol w="1154832">
                  <a:extLst>
                    <a:ext uri="{9D8B030D-6E8A-4147-A177-3AD203B41FA5}">
                      <a16:colId xmlns:a16="http://schemas.microsoft.com/office/drawing/2014/main" val="721886233"/>
                    </a:ext>
                  </a:extLst>
                </a:gridCol>
                <a:gridCol w="1143564">
                  <a:extLst>
                    <a:ext uri="{9D8B030D-6E8A-4147-A177-3AD203B41FA5}">
                      <a16:colId xmlns:a16="http://schemas.microsoft.com/office/drawing/2014/main" val="2065461341"/>
                    </a:ext>
                  </a:extLst>
                </a:gridCol>
                <a:gridCol w="1047799">
                  <a:extLst>
                    <a:ext uri="{9D8B030D-6E8A-4147-A177-3AD203B41FA5}">
                      <a16:colId xmlns:a16="http://schemas.microsoft.com/office/drawing/2014/main" val="3418998578"/>
                    </a:ext>
                  </a:extLst>
                </a:gridCol>
                <a:gridCol w="1126666">
                  <a:extLst>
                    <a:ext uri="{9D8B030D-6E8A-4147-A177-3AD203B41FA5}">
                      <a16:colId xmlns:a16="http://schemas.microsoft.com/office/drawing/2014/main" val="3103222355"/>
                    </a:ext>
                  </a:extLst>
                </a:gridCol>
                <a:gridCol w="1132298">
                  <a:extLst>
                    <a:ext uri="{9D8B030D-6E8A-4147-A177-3AD203B41FA5}">
                      <a16:colId xmlns:a16="http://schemas.microsoft.com/office/drawing/2014/main" val="1805933710"/>
                    </a:ext>
                  </a:extLst>
                </a:gridCol>
                <a:gridCol w="1211165">
                  <a:extLst>
                    <a:ext uri="{9D8B030D-6E8A-4147-A177-3AD203B41FA5}">
                      <a16:colId xmlns:a16="http://schemas.microsoft.com/office/drawing/2014/main" val="2860093662"/>
                    </a:ext>
                  </a:extLst>
                </a:gridCol>
                <a:gridCol w="844999">
                  <a:extLst>
                    <a:ext uri="{9D8B030D-6E8A-4147-A177-3AD203B41FA5}">
                      <a16:colId xmlns:a16="http://schemas.microsoft.com/office/drawing/2014/main" val="920209280"/>
                    </a:ext>
                  </a:extLst>
                </a:gridCol>
              </a:tblGrid>
              <a:tr h="11022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b="1" u="none" strike="noStrike" dirty="0">
                          <a:effectLst/>
                        </a:rPr>
                        <a:t>Project Name</a:t>
                      </a:r>
                      <a:endParaRPr lang="en-US" sz="700" b="1" i="0" u="none" strike="noStrike" dirty="0">
                        <a:solidFill>
                          <a:srgbClr val="333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41" marR="2341" marT="2341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b="1" u="none" strike="noStrike" dirty="0">
                          <a:effectLst/>
                        </a:rPr>
                        <a:t>Original Budget</a:t>
                      </a:r>
                      <a:endParaRPr lang="en-US" sz="700" b="1" i="0" u="none" strike="noStrike" dirty="0">
                        <a:solidFill>
                          <a:srgbClr val="333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41" marR="2341" marT="2341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b="1" u="none" strike="noStrike" dirty="0">
                          <a:effectLst/>
                        </a:rPr>
                        <a:t>Current Budget</a:t>
                      </a:r>
                      <a:endParaRPr lang="en-US" sz="700" b="1" i="0" u="none" strike="noStrike" dirty="0">
                        <a:solidFill>
                          <a:srgbClr val="333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41" marR="2341" marT="2341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b="1" u="none" strike="noStrike" dirty="0">
                          <a:effectLst/>
                        </a:rPr>
                        <a:t>Budget Changes</a:t>
                      </a:r>
                      <a:endParaRPr lang="en-US" sz="700" b="1" i="0" u="none" strike="noStrike" dirty="0">
                        <a:solidFill>
                          <a:srgbClr val="333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41" marR="2341" marT="2341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b="1" u="none" strike="noStrike" dirty="0">
                          <a:effectLst/>
                        </a:rPr>
                        <a:t>Committed Costs</a:t>
                      </a:r>
                      <a:endParaRPr lang="en-US" sz="700" b="1" i="0" u="none" strike="noStrike" dirty="0">
                        <a:solidFill>
                          <a:srgbClr val="333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41" marR="2341" marT="2341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b="1" u="none" strike="noStrike" dirty="0">
                          <a:effectLst/>
                        </a:rPr>
                        <a:t>Expenditures</a:t>
                      </a:r>
                      <a:endParaRPr lang="en-US" sz="700" b="1" i="0" u="none" strike="noStrike" dirty="0">
                        <a:solidFill>
                          <a:srgbClr val="333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41" marR="2341" marT="2341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b="1" u="none" strike="noStrike" dirty="0">
                          <a:effectLst/>
                        </a:rPr>
                        <a:t>Remaining Budget</a:t>
                      </a:r>
                      <a:endParaRPr lang="en-US" sz="700" b="1" i="0" u="none" strike="noStrike" dirty="0">
                        <a:solidFill>
                          <a:srgbClr val="333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41" marR="2341" marT="2341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b="1" u="none" strike="noStrike" dirty="0">
                          <a:effectLst/>
                        </a:rPr>
                        <a:t>% Committed</a:t>
                      </a:r>
                      <a:endParaRPr lang="en-US" sz="700" b="1" i="0" u="none" strike="noStrike" dirty="0">
                        <a:solidFill>
                          <a:srgbClr val="333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41" marR="2341" marT="2341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718151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u="none" strike="noStrike" dirty="0">
                          <a:effectLst/>
                        </a:rPr>
                        <a:t>Elementary Schools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extLst>
                  <a:ext uri="{0D108BD9-81ED-4DB2-BD59-A6C34878D82A}">
                    <a16:rowId xmlns:a16="http://schemas.microsoft.com/office/drawing/2014/main" val="1812997690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Avondale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$2,640,853.53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$2,147,528.43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($493,325.10)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$229,504.90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$66,785.90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$1,918,023.53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10.69%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735692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Bancroft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$1,893,596.29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$1,850,271.19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($43,325.10)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$189,804.90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$58,351.50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$1,660,466.29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10.26%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875599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Casa de Oro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$4,121,685.39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$3,754,236.87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($367,448.52)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$441,916.28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$309,737.64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$3,312,320.59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11.77%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99215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Fletcher Hills Elementary School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$4,142,269.06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$4,145,479.86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$3,210.80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$264,745.80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$22,174.65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$3,880,734.06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6.39%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22468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Highlands Elementary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$1,602,953.80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$2,071,531.58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$468,577.78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$277,715.59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$225,353.95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$1,793,815.99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13.41%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001110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Kempton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$2,676,367.30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$2,284,825.98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($391,541.32)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$249,218.68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$73,670.18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$2,035,607.30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10.91%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661650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La Mesa Dale Site Improvements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$8,497,137.87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$9,883,280.07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$1,386,142.20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$718,118.09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$207,061.76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$9,165,161.98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7.27%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6720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La Presa Site Improvements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$4,987,447.34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$4,880,365.46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($107,081.88)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$378,313.12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$103,281.12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$4,502,052.34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7.75%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42775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Lemon Avenue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$1,751,735.70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$1,646,141.21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($105,594.49)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$197,265.85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$64,755.52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$1,448,875.36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11.98%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837131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Loma Elementary Site Improvements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$782,071.17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$951,804.75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$169,733.58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$149,491.22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$120,482.58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$802,313.53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15.71%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614830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Maryland Avenue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$1,584,913.59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$1,469,319.10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($115,594.49)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$183,601.72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$64,500.42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$1,285,717.38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12.50%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7982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Murdock Site Improvements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$1,659,839.77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$2,853,103.81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$1,193,264.04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$228,052.58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$148,549.56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$2,625,051.23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7.99%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95949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Murray Manor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$2,273,753.02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$2,273,753.02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$167,845.00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$20,680.54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$2,105,908.02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7.38%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675571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Northmont Site Improvements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$5,408,296.52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$5,411,170.54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$2,874.02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$345,147.00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$37,193.64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$5,066,023.54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6.38%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56238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Rancho Site Improvements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$2,001,411.81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$2,108,443.46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$107,031.65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$188,991.65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$62,141.15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$1,919,451.81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8.96%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369077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Rolando Site Improvements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$2,755,932.66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$3,630,338.17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$874,405.51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$255,090.34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$66,287.63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$3,375,247.83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7.03%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475982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Sweetwater Springs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$5,629,939.77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$3,958,261.57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($1,671,678.20)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$534,262.16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$389,667.28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$3,423,999.41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13.50%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334627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u="none" strike="noStrike" dirty="0">
                          <a:effectLst/>
                        </a:rPr>
                        <a:t>Middle Schools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extLst>
                  <a:ext uri="{0D108BD9-81ED-4DB2-BD59-A6C34878D82A}">
                    <a16:rowId xmlns:a16="http://schemas.microsoft.com/office/drawing/2014/main" val="250481442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Parkway Middle School Entrance Modernizations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$628,359.69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$623,275.50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($5,084.19)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$623,275.50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$400,506.44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100.00%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838507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Parkway Middle School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$16,669,083.19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$16,707,398.74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$38,315.55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$1,050,637.24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$97,712.99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$15,656,761.50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6.29%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46790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La Mesa Arts Academy Entrance Modernizations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$628,359.70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$1,011,163.50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$382,803.80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$974,135.31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$693,786.65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$37,028.19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96.34%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75165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La Mesa Arts Academy Site Improvements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$5,568,238.99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$4,860,487.38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($707,751.61)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$646,503.11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$303,185.89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$4,213,984.27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13.30%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11311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Spring Valley Academy Entrance Modernizations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$628,359.69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$768,275.50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$139,915.81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$747,693.14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$389,051.87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$20,582.36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97.32%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4436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Spring Valley Academy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$3,389,591.21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$3,449,384.21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$59,793.00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$383,588.30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$285,681.12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$3,065,795.91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11.12%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792782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STEAM Academy Entrance Modernizations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$628,359.69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$782,874.50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$154,514.81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$771,131.66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$560,461.40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$11,742.84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98.50%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120871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STEAM Academy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$4,621,369.51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$4,781,863.53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$160,494.02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$383,588.30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$114,083.02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$4,398,275.23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8.02%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65966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u="none" strike="noStrike" dirty="0">
                          <a:effectLst/>
                        </a:rPr>
                        <a:t>Other District Sites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extLst>
                  <a:ext uri="{0D108BD9-81ED-4DB2-BD59-A6C34878D82A}">
                    <a16:rowId xmlns:a16="http://schemas.microsoft.com/office/drawing/2014/main" val="2611748082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STEAM Slope Stabilization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$6,606,524.75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$6,560,840.70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($45,684.05)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$2,282,329.95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$2,076,388.20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$4,278,510.75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34.79%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191928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Infrastructure Repairs - Districtwide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$6,443,178.98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$6,443,178.98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$6,443,178.98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0.00%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50318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Energy Efficiency Projects - Districtwide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$10,371,056.42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$10,371,056.42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$10,371,056.42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$10,371,056.42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100.00%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422002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Security Fencing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$718,290.00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$718,289.50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$718,289.50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$681,390.50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866182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Operations Center Trailer Demolition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$65,252.63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$150,732.64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($3,146.63)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$150,732.64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$150,732.64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100.00%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475039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Portable Building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$329,545.99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$92,655.75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($291,369.27)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$92,655.75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$92,655.75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100.00%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547217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Operations Center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$1,908,207.11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$1,931,510.38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$23,303.27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$201,727.37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$41,490.77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$1,729,783.01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10.44%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134550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b="1" u="none" strike="noStrike" dirty="0">
                          <a:effectLst/>
                        </a:rPr>
                        <a:t>Education Service Center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extLst>
                  <a:ext uri="{0D108BD9-81ED-4DB2-BD59-A6C34878D82A}">
                    <a16:rowId xmlns:a16="http://schemas.microsoft.com/office/drawing/2014/main" val="540326810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Education Center Site Improvements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$6,248,616.17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$6,248,616.17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$6,248,616.17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0.00%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787625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u="none" strike="noStrike" dirty="0">
                          <a:effectLst/>
                        </a:rPr>
                        <a:t>Program Common Costs &amp; Contingencies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/>
                </a:tc>
                <a:extLst>
                  <a:ext uri="{0D108BD9-81ED-4DB2-BD59-A6C34878D82A}">
                    <a16:rowId xmlns:a16="http://schemas.microsoft.com/office/drawing/2014/main" val="2366832729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Program Administration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$9,855,691.69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$8,660,922.64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$0.00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$2,543,066.73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$1,785,756.25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$6,117,855.91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29.36%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294362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Program Contingency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$3,000,000.00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$2,941,736.02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$451,281.00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$2,941,736.02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>
                          <a:effectLst/>
                        </a:rPr>
                        <a:t>0.00%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282135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700" u="none" strike="noStrike" dirty="0">
                          <a:effectLst/>
                        </a:rPr>
                        <a:t>Program Reserve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$4,000,000.00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$4,000,000.00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$4,000,000.00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u="none" strike="noStrike" dirty="0">
                          <a:effectLst/>
                        </a:rPr>
                        <a:t>0.00%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184934"/>
                  </a:ext>
                </a:extLst>
              </a:tr>
              <a:tr h="1094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u="none" strike="noStrike" dirty="0">
                          <a:effectLst/>
                        </a:rPr>
                        <a:t>Program Totals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700" b="1" u="none" strike="noStrike" dirty="0">
                          <a:effectLst/>
                        </a:rPr>
                        <a:t>$136,000,000.00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700" b="1" u="none" strike="noStrike" dirty="0">
                          <a:effectLst/>
                        </a:rPr>
                        <a:t>$136,424,117.13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700" b="1" u="none" strike="noStrike" dirty="0">
                          <a:effectLst/>
                        </a:rPr>
                        <a:t>$1,267,035.99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700" b="1" u="none" strike="noStrike" dirty="0">
                          <a:effectLst/>
                        </a:rPr>
                        <a:t>$26,939,495.80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700" b="1" u="none" strike="noStrike" dirty="0">
                          <a:effectLst/>
                        </a:rPr>
                        <a:t>$20,084,614.93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700" b="1" u="none" strike="noStrike" dirty="0">
                          <a:effectLst/>
                        </a:rPr>
                        <a:t>$109,484,621.33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700" b="1" u="none" strike="noStrike" dirty="0">
                          <a:effectLst/>
                        </a:rPr>
                        <a:t>19.75%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2" marR="1542" marT="1542" marB="0" anchor="ctr"/>
                </a:tc>
                <a:extLst>
                  <a:ext uri="{0D108BD9-81ED-4DB2-BD59-A6C34878D82A}">
                    <a16:rowId xmlns:a16="http://schemas.microsoft.com/office/drawing/2014/main" val="4280730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735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26372-1341-41F3-AE1E-7C45F9A1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16F2E1-11CF-400A-8EB6-CC50EC979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50A066-5D71-42D5-8823-CE27C4DCC171}"/>
              </a:ext>
            </a:extLst>
          </p:cNvPr>
          <p:cNvSpPr txBox="1"/>
          <p:nvPr/>
        </p:nvSpPr>
        <p:spPr>
          <a:xfrm>
            <a:off x="11665072" y="50957"/>
            <a:ext cx="4281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92B31A-BD7C-4761-BB77-2EAEA766B513}"/>
              </a:ext>
            </a:extLst>
          </p:cNvPr>
          <p:cNvSpPr txBox="1"/>
          <p:nvPr/>
        </p:nvSpPr>
        <p:spPr>
          <a:xfrm>
            <a:off x="-28165" y="6564219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May 17, 2023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043CBC7-80DC-4DB0-A441-B6AD32834C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4648" y="2413635"/>
          <a:ext cx="10904476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610732" imgH="1981200" progId="Excel.Sheet.12">
                  <p:embed/>
                </p:oleObj>
              </mc:Choice>
              <mc:Fallback>
                <p:oleObj name="Worksheet" r:id="rId3" imgW="9610732" imgH="1981200" progId="Excel.Shee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4043CBC7-80DC-4DB0-A441-B6AD32834C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4648" y="2413635"/>
                        <a:ext cx="10904476" cy="224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B4A5515-A0DD-4A50-B176-95DB2E1BFAE8}"/>
              </a:ext>
            </a:extLst>
          </p:cNvPr>
          <p:cNvGraphicFramePr>
            <a:graphicFrameLocks noGrp="1"/>
          </p:cNvGraphicFramePr>
          <p:nvPr/>
        </p:nvGraphicFramePr>
        <p:xfrm>
          <a:off x="3374390" y="4661535"/>
          <a:ext cx="5168900" cy="502920"/>
        </p:xfrm>
        <a:graphic>
          <a:graphicData uri="http://schemas.openxmlformats.org/drawingml/2006/table">
            <a:tbl>
              <a:tblPr/>
              <a:tblGrid>
                <a:gridCol w="139700">
                  <a:extLst>
                    <a:ext uri="{9D8B030D-6E8A-4147-A177-3AD203B41FA5}">
                      <a16:colId xmlns:a16="http://schemas.microsoft.com/office/drawing/2014/main" val="2633714027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918943535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170107118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261686788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2493558156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4282275267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2012871516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440107400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786780631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2843318824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1731019237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585843072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120316224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2132430153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880280005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1890695406"/>
                    </a:ext>
                  </a:extLst>
                </a:gridCol>
              </a:tblGrid>
              <a:tr h="1238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Design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DSA &amp; Bidding Award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Construction &amp; Closeout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Current Date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874320"/>
                  </a:ext>
                </a:extLst>
              </a:tr>
              <a:tr h="76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B7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870671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534164"/>
                  </a:ext>
                </a:extLst>
              </a:tr>
            </a:tbl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F219DA5-574C-4796-8A6E-5863717FB9D1}"/>
              </a:ext>
            </a:extLst>
          </p:cNvPr>
          <p:cNvCxnSpPr/>
          <p:nvPr/>
        </p:nvCxnSpPr>
        <p:spPr>
          <a:xfrm>
            <a:off x="7384806" y="4916988"/>
            <a:ext cx="452070" cy="0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332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cs typeface="Arial" panose="020B0604020202020204" pitchFamily="34" charset="0"/>
              </a:rPr>
              <a:t>Measure V Bond Program Update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F4729A-5369-4CD9-986A-87A25A0FEE9A}"/>
              </a:ext>
            </a:extLst>
          </p:cNvPr>
          <p:cNvSpPr txBox="1"/>
          <p:nvPr/>
        </p:nvSpPr>
        <p:spPr>
          <a:xfrm>
            <a:off x="4532812" y="3546566"/>
            <a:ext cx="4101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Questions…..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7E6634-D36A-4DED-B523-6B5D2EDD8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8DDB88-0E4E-4C8A-9DFC-BD90DD5F92DE}"/>
              </a:ext>
            </a:extLst>
          </p:cNvPr>
          <p:cNvSpPr txBox="1"/>
          <p:nvPr/>
        </p:nvSpPr>
        <p:spPr>
          <a:xfrm>
            <a:off x="11643089" y="50800"/>
            <a:ext cx="5068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1ABF88-A18C-4184-9957-C34F008C4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8D2A67-1057-4625-8CC9-EDF00CADCBC6}"/>
              </a:ext>
            </a:extLst>
          </p:cNvPr>
          <p:cNvSpPr txBox="1"/>
          <p:nvPr/>
        </p:nvSpPr>
        <p:spPr>
          <a:xfrm>
            <a:off x="-2146" y="656594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15, 2023</a:t>
            </a:r>
          </a:p>
        </p:txBody>
      </p:sp>
    </p:spTree>
    <p:extLst>
      <p:ext uri="{BB962C8B-B14F-4D97-AF65-F5344CB8AC3E}">
        <p14:creationId xmlns:p14="http://schemas.microsoft.com/office/powerpoint/2010/main" val="3242594514"/>
      </p:ext>
    </p:extLst>
  </p:cSld>
  <p:clrMapOvr>
    <a:masterClrMapping/>
  </p:clrMapOvr>
</p:sld>
</file>

<file path=ppt/theme/theme1.xml><?xml version="1.0" encoding="utf-8"?>
<a:theme xmlns:a="http://schemas.openxmlformats.org/drawingml/2006/main" name="2_LMS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3" id="{FC34B6D3-D4EE-0D43-8F0B-50C3201B0439}" vid="{6228A5EE-91C7-474F-8440-3397DE2072DB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15991</TotalTime>
  <Words>1302</Words>
  <Application>Microsoft Office PowerPoint</Application>
  <PresentationFormat>Widescreen</PresentationFormat>
  <Paragraphs>528</Paragraphs>
  <Slides>13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Times New Roman</vt:lpstr>
      <vt:lpstr>2_LMSV</vt:lpstr>
      <vt:lpstr>1_Custom Design</vt:lpstr>
      <vt:lpstr>Custom Design</vt:lpstr>
      <vt:lpstr>Worksheet</vt:lpstr>
      <vt:lpstr>Measure V  Bond Program Update </vt:lpstr>
      <vt:lpstr>Program Update Overview</vt:lpstr>
      <vt:lpstr>Current Project Status</vt:lpstr>
      <vt:lpstr>Bundle B Bid Result Summary</vt:lpstr>
      <vt:lpstr>LMACC Entrance Modernization</vt:lpstr>
      <vt:lpstr>PowerPoint Presentation</vt:lpstr>
      <vt:lpstr>PowerPoint Presentation</vt:lpstr>
      <vt:lpstr>PowerPoint Presentation</vt:lpstr>
      <vt:lpstr>PowerPoint Presentation</vt:lpstr>
      <vt:lpstr>Upcoming Activities</vt:lpstr>
      <vt:lpstr>Program Finanacials</vt:lpstr>
      <vt:lpstr>Schedule</vt:lpstr>
      <vt:lpstr>Measure V Bond Program Update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Lynn Garrett</dc:creator>
  <cp:lastModifiedBy>Isaac Ruiz</cp:lastModifiedBy>
  <cp:revision>348</cp:revision>
  <cp:lastPrinted>2023-03-08T20:01:39Z</cp:lastPrinted>
  <dcterms:created xsi:type="dcterms:W3CDTF">2021-05-13T18:04:51Z</dcterms:created>
  <dcterms:modified xsi:type="dcterms:W3CDTF">2023-09-08T23:25:59Z</dcterms:modified>
</cp:coreProperties>
</file>